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56" r:id="rId2"/>
    <p:sldId id="271" r:id="rId3"/>
    <p:sldId id="274" r:id="rId4"/>
    <p:sldId id="275" r:id="rId5"/>
    <p:sldId id="281" r:id="rId6"/>
    <p:sldId id="322" r:id="rId7"/>
    <p:sldId id="344" r:id="rId8"/>
    <p:sldId id="345" r:id="rId9"/>
    <p:sldId id="346" r:id="rId10"/>
    <p:sldId id="347" r:id="rId11"/>
    <p:sldId id="343" r:id="rId12"/>
    <p:sldId id="348" r:id="rId13"/>
    <p:sldId id="349" r:id="rId14"/>
    <p:sldId id="350" r:id="rId15"/>
    <p:sldId id="351" r:id="rId16"/>
    <p:sldId id="296" r:id="rId17"/>
    <p:sldId id="297" r:id="rId18"/>
    <p:sldId id="298" r:id="rId19"/>
    <p:sldId id="299" r:id="rId20"/>
  </p:sldIdLst>
  <p:sldSz cx="12188825" cy="6858000"/>
  <p:notesSz cx="6858000" cy="9144000"/>
  <p:custDataLst>
    <p:tags r:id="rId2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599" autoAdjust="0"/>
  </p:normalViewPr>
  <p:slideViewPr>
    <p:cSldViewPr>
      <p:cViewPr varScale="1">
        <p:scale>
          <a:sx n="68" d="100"/>
          <a:sy n="68" d="100"/>
        </p:scale>
        <p:origin x="96" y="168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52" d="100"/>
          <a:sy n="52" d="100"/>
        </p:scale>
        <p:origin x="2664" y="3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4AA43A-3F76-4A13-9CD6-36134EB429E3}" type="datetimeFigureOut">
              <a:rPr lang="en-US"/>
              <a:t>2/26/2019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0423A-8BCE-448E-A97B-03A88B2B12C1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1395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74A4F-2B7A-4ECB-A400-260B2FFC03C1}" type="datetimeFigureOut">
              <a:rPr lang="en-US"/>
              <a:t>2/26/2019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F2A70B-78F2-4DCF-B53B-C990D2FAFB8A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11570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2413" y="1905000"/>
            <a:ext cx="9144000" cy="2667000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256" name="line" descr="Line graphic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7" name="Freef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8" name="Freef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9" name="Freef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0" name="Freef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1" name="Freef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2" name="Freef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3" name="Freef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4" name="Freef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5" name="Freef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6" name="Freef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7" name="Freef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8" name="Freef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9" name="Freef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0" name="Freef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1" name="Freef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2" name="Freef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3" name="Freef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4" name="Freef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5" name="Freef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6" name="Freef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7" name="Freef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8" name="Freef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9" name="Freef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0" name="Freef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1" name="Freef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2" name="Freef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3" name="Freef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4" name="Freef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5" name="Freef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6" name="Freef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7" name="Freef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8" name="Freef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9" name="Freef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0" name="Freef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1" name="Freef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2" name="Freef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3" name="Freef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4" name="Freef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5" name="Freef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2" name="Freef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3" name="Freef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4" name="Freef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5" name="Freef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7" name="Freef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8" name="Freef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9" name="Freef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0" name="Freef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1" name="Freef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2" name="Freef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3" name="Freef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4" name="Freef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7" name="Freef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8" name="Freef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9" name="Freef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0" name="Freef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1" name="Freef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2" name="Freef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3" name="Freef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5" name="Freef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6" name="Freef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7" name="Freef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8" name="Freef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9" name="Freef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0" name="Freef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1" name="Freef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2" name="Freef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3" name="Freef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4" name="Freef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5" name="Freef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6" name="Freef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7" name="Freef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8" name="Freef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9" name="Freef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0" name="Freef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1" name="Freef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2" name="Freef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3" name="Freef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4" name="Freef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5" name="Freef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6" name="Freef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7" name="Freef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8" name="Freef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9" name="Freef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0" name="Freef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1" name="Freef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2" name="Freef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3" name="Freef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4" name="Freef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5" name="Freef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6" name="Freef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7" name="Freef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8" name="Freef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9" name="Freef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0" name="Freef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1" name="Freef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2" name="Freef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3" name="Freef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4" name="Freef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5" name="Freef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6" name="Freef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7" name="Freef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8" name="Freef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9" name="Freef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0" name="Freef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1" name="Freef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2" name="Freef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3" name="Freef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4" name="Freef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5" name="Freef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6" name="Freef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7" name="Freef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8" name="Freef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9" name="Freef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413" y="5105400"/>
            <a:ext cx="9143999" cy="10668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330F6D-78F0-42CA-81A0-DB449552B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67435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7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8" name="Freeform 7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1956816">
              <a:defRPr/>
            </a:lvl6pPr>
            <a:lvl7pPr marL="1956816">
              <a:defRPr/>
            </a:lvl7pPr>
            <a:lvl8pPr marL="1956816">
              <a:defRPr/>
            </a:lvl8pPr>
            <a:lvl9pPr marL="1956816"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2126793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61612" y="274639"/>
            <a:ext cx="1371600" cy="590174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7" name="line" descr="Line graphic"/>
          <p:cNvGrpSpPr/>
          <p:nvPr/>
        </p:nvGrpSpPr>
        <p:grpSpPr bwMode="invGray">
          <a:xfrm rot="5400000">
            <a:off x="6864412" y="3472598"/>
            <a:ext cx="6492240" cy="64008"/>
            <a:chOff x="1522413" y="1514475"/>
            <a:chExt cx="10569575" cy="64008"/>
          </a:xfrm>
        </p:grpSpPr>
        <p:sp>
          <p:nvSpPr>
            <p:cNvPr id="8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08012" y="277813"/>
            <a:ext cx="9144001" cy="5898573"/>
          </a:xfrm>
        </p:spPr>
        <p:txBody>
          <a:bodyPr vert="eaVert"/>
          <a:lstStyle>
            <a:lvl5pPr>
              <a:defRPr/>
            </a:lvl5pPr>
            <a:lvl6pPr marL="1261872" indent="0">
              <a:buNone/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dirty="0"/>
              <a:t>Click to edit Master text styles</a:t>
            </a:r>
          </a:p>
          <a:p>
            <a:pPr lvl="1"/>
            <a:r>
              <a:rPr dirty="0"/>
              <a:t>Second level</a:t>
            </a:r>
          </a:p>
          <a:p>
            <a:pPr lvl="2"/>
            <a:r>
              <a:rPr dirty="0"/>
              <a:t>Third level</a:t>
            </a:r>
          </a:p>
          <a:p>
            <a:pPr lvl="3"/>
            <a:r>
              <a:rPr dirty="0"/>
              <a:t>Fourth level</a:t>
            </a:r>
          </a:p>
          <a:p>
            <a:pPr lvl="4"/>
            <a:r>
              <a:rPr dirty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2211791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167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8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548640">
              <a:defRPr/>
            </a:lvl2pPr>
            <a:lvl3pPr marL="777240">
              <a:defRPr/>
            </a:lvl3pPr>
            <a:lvl4pPr marL="1005840">
              <a:defRPr/>
            </a:lvl4pPr>
            <a:lvl5pPr marL="1234440">
              <a:defRPr/>
            </a:lvl5pPr>
            <a:lvl6pPr marL="1463040">
              <a:defRPr baseline="0"/>
            </a:lvl6pPr>
            <a:lvl7pPr marL="1691640">
              <a:defRPr baseline="0"/>
            </a:lvl7pPr>
            <a:lvl8pPr marL="1920240">
              <a:defRPr baseline="0"/>
            </a:lvl8pPr>
            <a:lvl9pPr marL="2148840">
              <a:defRPr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2614472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3" y="1905000"/>
            <a:ext cx="9144000" cy="2667000"/>
          </a:xfrm>
        </p:spPr>
        <p:txBody>
          <a:bodyPr anchor="b">
            <a:noAutofit/>
          </a:bodyPr>
          <a:lstStyle>
            <a:lvl1pPr algn="l">
              <a:defRPr sz="44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255" name="line" descr="Line graphic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6" name="Freef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7" name="Freef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8" name="Freef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9" name="Freef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0" name="Freef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1" name="Freef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2" name="Freef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3" name="Freef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4" name="Freef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5" name="Freef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6" name="Freef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7" name="Freef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8" name="Freef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9" name="Freef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0" name="Freef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1" name="Freef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2" name="Freef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3" name="Freef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4" name="Freef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5" name="Freef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6" name="Freef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7" name="Freef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8" name="Freef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9" name="Freef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0" name="Freef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1" name="Freef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2" name="Freef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3" name="Freef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4" name="Freef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5" name="Freef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6" name="Freef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7" name="Freef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8" name="Freef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9" name="Freef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0" name="Freef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1" name="Freef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2" name="Freef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3" name="Freef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4" name="Freef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5" name="Freef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2" name="Freef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3" name="Freef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4" name="Freef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5" name="Freef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7" name="Freef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8" name="Freef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9" name="Freef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0" name="Freef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1" name="Freef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2" name="Freef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3" name="Freef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4" name="Freef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7" name="Freef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8" name="Freef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9" name="Freef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0" name="Freef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1" name="Freef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2" name="Freef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3" name="Freef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5" name="Freef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6" name="Freef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7" name="Freef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8" name="Freef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9" name="Freef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0" name="Freef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1" name="Freef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2" name="Freef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3" name="Freef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4" name="Freef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5" name="Freef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6" name="Freef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7" name="Freef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8" name="Freef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9" name="Freef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0" name="Freef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1" name="Freef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2" name="Freef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3" name="Freef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4" name="Freef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5" name="Freef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6" name="Freef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7" name="Freef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8" name="Freef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9" name="Freef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0" name="Freef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1" name="Freef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2" name="Freef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3" name="Freef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4" name="Freef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5" name="Freef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6" name="Freef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7" name="Freef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8" name="Freef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9" name="Freef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0" name="Freef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1" name="Freef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2" name="Freef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3" name="Freef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4" name="Freef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5" name="Freef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6" name="Freef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7" name="Freef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8" name="Freef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9" name="Freef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0" name="Freef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1" name="Freef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2" name="Freef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3" name="Freef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4" name="Freef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5" name="Freef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6" name="Freef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7" name="Freef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8" name="Freef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5102525"/>
            <a:ext cx="9143999" cy="1069675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405879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158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9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0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1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2413" y="1905000"/>
            <a:ext cx="4419599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15" y="1905000"/>
            <a:ext cx="4419598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168329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160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1" name="Freeform 16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6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6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3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4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1905000"/>
            <a:ext cx="44165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3" y="2819399"/>
            <a:ext cx="4416552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0" y="1905000"/>
            <a:ext cx="44165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0" y="2819399"/>
            <a:ext cx="4416552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956816"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/>
            </a:lvl8pPr>
            <a:lvl9pPr marL="1956816"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418249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156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7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8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9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0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1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2531561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140596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2413" y="3429000"/>
            <a:ext cx="2743200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0022" y="1905000"/>
            <a:ext cx="5669280" cy="4038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grpSp>
        <p:nvGrpSpPr>
          <p:cNvPr id="615" name="frame" descr="Box graphic"/>
          <p:cNvGrpSpPr/>
          <p:nvPr/>
        </p:nvGrpSpPr>
        <p:grpSpPr bwMode="invGray">
          <a:xfrm>
            <a:off x="4417839" y="1630821"/>
            <a:ext cx="6291028" cy="4575885"/>
            <a:chOff x="4417839" y="1630821"/>
            <a:chExt cx="6291028" cy="4575885"/>
          </a:xfrm>
        </p:grpSpPr>
        <p:grpSp>
          <p:nvGrpSpPr>
            <p:cNvPr id="616" name="Group 615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8" name="Group 76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4" name="Freeform 84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5" name="Freeform 84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6" name="Freeform 84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7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8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9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0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1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2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3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4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5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6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7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8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9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0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1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2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3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4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5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6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7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8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9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0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1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2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3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4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5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6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7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8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9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0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1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2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3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4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5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6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7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8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9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0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1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2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3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4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5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6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7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8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9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0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1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2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3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4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5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6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7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8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9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0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1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2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3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4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5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6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7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9" name="Group 76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70" name="Freeform 76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1" name="Freeform 77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2" name="Freeform 77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3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4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5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6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7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8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9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0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1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2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3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4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5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6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7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8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9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0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1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2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3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4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5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6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7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8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9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0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1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2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3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4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5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6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7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8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9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0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1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2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3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4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5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6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7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8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9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0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1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2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3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4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5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6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7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8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9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0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1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2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3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4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5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6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7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8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9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0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1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2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3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7" name="Group 616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8" name="Group 61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4" name="Freeform 69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5" name="Freeform 69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6" name="Freeform 69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7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8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9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0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1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2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3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4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5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6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7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8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9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0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1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2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3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4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5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6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7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8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9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0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1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2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3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4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5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6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7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8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9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0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1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2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3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4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5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6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7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8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9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0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1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2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3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4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5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6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7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8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9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0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1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2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3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4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5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6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7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8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9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0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1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2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3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4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5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6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7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9" name="Group 61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20" name="Freeform 61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1" name="Freeform 62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2" name="Freeform 62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3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4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5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6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7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8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9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0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1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2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3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4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5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6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7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8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9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0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1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2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3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4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5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6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7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8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9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0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1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2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3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4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5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6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7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8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9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0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1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2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3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4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5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6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7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8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9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0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1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2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3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4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5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6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7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8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9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0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1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2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3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4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5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6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7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8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9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0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1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2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3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96211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1745838" y="1884311"/>
            <a:ext cx="5669280" cy="4041648"/>
          </a:xfrm>
          <a:solidFill>
            <a:schemeClr val="bg1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grpSp>
        <p:nvGrpSpPr>
          <p:cNvPr id="614" name="frame" descr="Box graphic"/>
          <p:cNvGrpSpPr/>
          <p:nvPr/>
        </p:nvGrpSpPr>
        <p:grpSpPr bwMode="invGray">
          <a:xfrm flipH="1">
            <a:off x="1447500" y="1630821"/>
            <a:ext cx="6291028" cy="4575885"/>
            <a:chOff x="4417839" y="1630821"/>
            <a:chExt cx="6291028" cy="4575885"/>
          </a:xfrm>
        </p:grpSpPr>
        <p:grpSp>
          <p:nvGrpSpPr>
            <p:cNvPr id="615" name="Group 614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7" name="Group 76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3" name="Freeform 84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4" name="Freeform 84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5" name="Freeform 84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6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7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8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9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0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1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2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3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4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5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6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7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8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9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0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1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2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3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4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5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6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7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8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9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0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1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2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3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4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5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6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7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8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9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0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1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2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3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4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5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6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7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8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9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0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1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2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3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4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5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6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7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8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9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0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1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2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3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4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5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6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7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8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9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0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1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2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3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4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5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6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8" name="Group 76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69" name="Freeform 76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0" name="Freeform 76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1" name="Freeform 77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2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3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4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5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6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7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8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9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0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1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2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3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4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5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6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7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8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9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0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1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2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3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4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5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6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7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8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9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0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1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2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3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4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5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6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7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8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9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0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1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2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3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4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5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6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7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8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9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0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1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2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3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4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5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6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7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8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9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0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1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2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3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4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5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6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7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8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9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0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1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2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6" name="Group 615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7" name="Group 61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3" name="Freeform 69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4" name="Freeform 69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5" name="Freeform 69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6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7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8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9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0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1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2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3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4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5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6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7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8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9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0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1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2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3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4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5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6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7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8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9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0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1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2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3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4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5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6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7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8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9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0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1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2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3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4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5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6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7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8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9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0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1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2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3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4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5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6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7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8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9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0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1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2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3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4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5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6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7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8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9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0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1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2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3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4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5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6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8" name="Group 61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19" name="Freeform 61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0" name="Freeform 61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1" name="Freeform 62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2" name="Freeform 621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3" name="Freeform 622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4" name="Freeform 623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5" name="Freeform 624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6" name="Freeform 625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7" name="Freeform 626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8" name="Freeform 627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9" name="Freeform 628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0" name="Freeform 629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1" name="Freeform 630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2" name="Freeform 631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3" name="Freeform 632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4" name="Freeform 633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5" name="Freeform 634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6" name="Freeform 635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7" name="Freeform 636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8" name="Freeform 637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9" name="Freeform 638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0" name="Freeform 639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1" name="Freeform 640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2" name="Freeform 641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3" name="Freeform 642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4" name="Freeform 643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5" name="Freeform 644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6" name="Freeform 645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7" name="Freeform 646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8" name="Freeform 647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9" name="Freeform 648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0" name="Freeform 649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1" name="Freeform 650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2" name="Freeform 651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3" name="Freeform 652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4" name="Freeform 653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5" name="Freeform 654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6" name="Freeform 655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7" name="Freeform 656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8" name="Freeform 657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9" name="Freeform 658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0" name="Freeform 659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1" name="Freeform 660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2" name="Freeform 661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3" name="Freeform 662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4" name="Freeform 663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5" name="Freeform 664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6" name="Freeform 665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7" name="Freeform 666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8" name="Freeform 667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9" name="Freeform 668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0" name="Freeform 669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1" name="Freeform 670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2" name="Freeform 671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3" name="Freeform 672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4" name="Freeform 673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5" name="Freeform 674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6" name="Freeform 675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7" name="Freeform 676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8" name="Freeform 677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9" name="Freeform 678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0" name="Freeform 679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1" name="Freeform 680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2" name="Freeform 681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3" name="Freeform 682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4" name="Freeform 683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5" name="Freeform 684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6" name="Freeform 685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7" name="Freeform 686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8" name="Freeform 687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9" name="Freeform 688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0" name="Freeform 689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1" name="Freeform 690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2" name="Freeform 691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05959" y="3411748"/>
            <a:ext cx="2743200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3617694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4" y="19050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413" y="6400801"/>
            <a:ext cx="632459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5356364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indent="-27432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20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804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3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18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47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76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/3.0/" TargetMode="External"/><Relationship Id="rId5" Type="http://schemas.openxmlformats.org/officeDocument/2006/relationships/hyperlink" Target="https://fabiusmaximus.com/2015/12/14/leading-edge-fascism-91986/" TargetMode="External"/><Relationship Id="rId4" Type="http://schemas.openxmlformats.org/officeDocument/2006/relationships/image" Target="../media/image9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/3.0/" TargetMode="External"/><Relationship Id="rId5" Type="http://schemas.openxmlformats.org/officeDocument/2006/relationships/hyperlink" Target="https://www.flickr.com/photos/ronsela/22009823742" TargetMode="External"/><Relationship Id="rId4" Type="http://schemas.openxmlformats.org/officeDocument/2006/relationships/image" Target="../media/image1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hyperlink" Target="https://creativecommons.org/licenses/by-sa/3.0/" TargetMode="External"/><Relationship Id="rId2" Type="http://schemas.openxmlformats.org/officeDocument/2006/relationships/hyperlink" Target="https://www.thebalancecareers.com/subject-matter-expert-2275099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ajjwrites.wordpress.com/tag/motivational/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3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nd/3.0/" TargetMode="External"/><Relationship Id="rId5" Type="http://schemas.openxmlformats.org/officeDocument/2006/relationships/hyperlink" Target="https://www.techzim.co.zw/2017/11/part-4-making-money-online-in-zimbabwe-consulting/" TargetMode="External"/><Relationship Id="rId4" Type="http://schemas.openxmlformats.org/officeDocument/2006/relationships/image" Target="../media/image1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sa/3.0/" TargetMode="External"/><Relationship Id="rId5" Type="http://schemas.openxmlformats.org/officeDocument/2006/relationships/hyperlink" Target="http://www.simonefavaro.it/2013/11/25/verify-people-who-eallytrust-you/" TargetMode="Externa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/3.0/" TargetMode="External"/><Relationship Id="rId5" Type="http://schemas.openxmlformats.org/officeDocument/2006/relationships/hyperlink" Target="http://www.ministrybestpractices.com/2014/07/how-to-handle-criticism-without.html" TargetMode="External"/><Relationship Id="rId4" Type="http://schemas.openxmlformats.org/officeDocument/2006/relationships/image" Target="../media/image14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madhawaweblog.blogspot.com/2015/09/book-fair-2015.html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sa/3.0/" TargetMode="Externa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openxmlformats.org/officeDocument/2006/relationships/hyperlink" Target="https://certification.comptia.org/docs/default-source/exam-objectives/cttplus_objectives.pdf" TargetMode="External"/><Relationship Id="rId7" Type="http://schemas.openxmlformats.org/officeDocument/2006/relationships/image" Target="../media/image2.png"/><Relationship Id="rId2" Type="http://schemas.openxmlformats.org/officeDocument/2006/relationships/hyperlink" Target="https://certification.comptia.org/certifications/ct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ertification.comptia.org/docs/default-source/downloadablefiles/01981-virtual-ctt-classroom-trainer-howtoprepare-2015-online.pdf" TargetMode="External"/><Relationship Id="rId5" Type="http://schemas.openxmlformats.org/officeDocument/2006/relationships/hyperlink" Target="https://certification.comptia.org/docs/default-source/downloadablefiles/01981-ctt-classroom-trainer-howtoprepare-2015-online.pdf" TargetMode="External"/><Relationship Id="rId4" Type="http://schemas.openxmlformats.org/officeDocument/2006/relationships/hyperlink" Target="https://certification.comptia.org/docs/default-source/downloadablefiles/01981-product-pages-ctt-page-table-online.pd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sa/3.0/" TargetMode="External"/><Relationship Id="rId5" Type="http://schemas.openxmlformats.org/officeDocument/2006/relationships/hyperlink" Target="http://www.tameyourassets.com/tag/professional-ethics/" TargetMode="Externa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/3.0/" TargetMode="External"/><Relationship Id="rId5" Type="http://schemas.openxmlformats.org/officeDocument/2006/relationships/hyperlink" Target="http://www.inloso.com/body-language/" TargetMode="External"/><Relationship Id="rId4" Type="http://schemas.openxmlformats.org/officeDocument/2006/relationships/image" Target="../media/image5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sa/3.0/" TargetMode="External"/><Relationship Id="rId5" Type="http://schemas.openxmlformats.org/officeDocument/2006/relationships/hyperlink" Target="https://aliciateacher2.wordpress.com/grammar/offers-and-requests/" TargetMode="Externa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nd/3.0/" TargetMode="External"/><Relationship Id="rId5" Type="http://schemas.openxmlformats.org/officeDocument/2006/relationships/hyperlink" Target="http://www.abundancehighway.com/law-of-attraction-inspiration-5-responsibility/" TargetMode="External"/><Relationship Id="rId4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sa/3.0/" TargetMode="External"/><Relationship Id="rId5" Type="http://schemas.openxmlformats.org/officeDocument/2006/relationships/hyperlink" Target="http://blogs.leeward.hawaii.edu/iteach/step2/" TargetMode="Externa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CompTIA CTT+</a:t>
            </a:r>
            <a:br>
              <a:rPr lang="en-US" dirty="0"/>
            </a:br>
            <a:r>
              <a:rPr lang="en-US" sz="4400" dirty="0"/>
              <a:t>Certified Technical Trainer</a:t>
            </a:r>
            <a:br>
              <a:rPr lang="en-US" sz="4400" dirty="0"/>
            </a:br>
            <a:r>
              <a:rPr lang="en-US" sz="4400" dirty="0"/>
              <a:t>Exam TK0-201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Week 1, Day 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F802FD-3FC0-47F0-9478-11F3544B2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0AE447E-B0E5-47F7-B344-843062D207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111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Instructor Credibility &amp; Communications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Knowledge of learner and organizational uses of </a:t>
            </a:r>
          </a:p>
          <a:p>
            <a:pPr lvl="1"/>
            <a:r>
              <a:rPr lang="en-US" dirty="0"/>
              <a:t>Course skills after the training</a:t>
            </a:r>
          </a:p>
          <a:p>
            <a:pPr lvl="1"/>
            <a:r>
              <a:rPr lang="en-US" dirty="0"/>
              <a:t>Knowledge after the training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F192E0F0-B884-4555-AD4B-E7D7569C79A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05000"/>
            <a:ext cx="4419600" cy="3955953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7288BDA-8AB6-4BD4-B9DE-CFEB25614EC8}"/>
              </a:ext>
            </a:extLst>
          </p:cNvPr>
          <p:cNvSpPr txBox="1"/>
          <p:nvPr/>
        </p:nvSpPr>
        <p:spPr>
          <a:xfrm>
            <a:off x="6246814" y="5860953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s://fabiusmaximus.com/2015/12/14/leading-edge-fascism-91986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/3.0/"/>
              </a:rPr>
              <a:t>CC BY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3534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Instructor Credibility &amp; Communications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maintain consistent behavior with all learners</a:t>
            </a:r>
          </a:p>
          <a:p>
            <a:pPr lvl="1"/>
            <a:r>
              <a:rPr lang="en-US" dirty="0"/>
              <a:t>What do we mean by “consistent behavior”?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19" name="Content Placeholder 18">
            <a:extLst>
              <a:ext uri="{FF2B5EF4-FFF2-40B4-BE49-F238E27FC236}">
                <a16:creationId xmlns:a16="http://schemas.microsoft.com/office/drawing/2014/main" id="{2D3FAD17-2B34-4CF8-B78C-931EDCB4E87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323013" y="1905000"/>
            <a:ext cx="4267200" cy="4267200"/>
          </a:xfr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6894DB3-38EF-4F32-97E4-508376B70A7A}"/>
              </a:ext>
            </a:extLst>
          </p:cNvPr>
          <p:cNvSpPr txBox="1"/>
          <p:nvPr/>
        </p:nvSpPr>
        <p:spPr>
          <a:xfrm>
            <a:off x="6323013" y="6172200"/>
            <a:ext cx="4267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s://www.flickr.com/photos/ronsela/22009823742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/3.0/"/>
              </a:rPr>
              <a:t>CC BY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4234001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Instructor Credibility &amp; Communications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demonstrate confidence with and mastery of subject matter</a:t>
            </a:r>
          </a:p>
          <a:p>
            <a:pPr lvl="1"/>
            <a:r>
              <a:rPr lang="en-US" dirty="0"/>
              <a:t>“Deep understanding of a particular process, function, technology, machine, material or type of equipment”</a:t>
            </a:r>
          </a:p>
          <a:p>
            <a:pPr marL="301752" lvl="1" indent="0">
              <a:buNone/>
            </a:pPr>
            <a:r>
              <a:rPr lang="en-US" dirty="0">
                <a:hlinkClick r:id="rId2"/>
              </a:rPr>
              <a:t>https://www.thebalancecareers.com/subject-matter-expert-2275099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A14BEC3B-0CDC-4C9C-B40D-0B756B7DC40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6245225" y="1931504"/>
            <a:ext cx="4419600" cy="3177902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55F418B-C1EA-4E87-AD4F-1EEBDB9139F8}"/>
              </a:ext>
            </a:extLst>
          </p:cNvPr>
          <p:cNvSpPr txBox="1"/>
          <p:nvPr/>
        </p:nvSpPr>
        <p:spPr>
          <a:xfrm>
            <a:off x="6245225" y="5109406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6" tooltip="https://ajjwrites.wordpress.com/tag/motivational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7" tooltip="https://creativecommons.org/licenses/by-sa/3.0/"/>
              </a:rPr>
              <a:t>CC BY-SA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17641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Instructor Credibility &amp; Communications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</a:t>
            </a:r>
            <a:r>
              <a:rPr lang="en-US" u="sng" dirty="0"/>
              <a:t>provide</a:t>
            </a:r>
            <a:r>
              <a:rPr lang="en-US" dirty="0"/>
              <a:t> and </a:t>
            </a:r>
            <a:r>
              <a:rPr lang="en-US" u="sng" dirty="0"/>
              <a:t>elicit</a:t>
            </a:r>
            <a:r>
              <a:rPr lang="en-US" dirty="0"/>
              <a:t> from learners practical examples of how knowledge and skills will transfer to their workplaces</a:t>
            </a:r>
          </a:p>
          <a:p>
            <a:pPr lvl="1"/>
            <a:r>
              <a:rPr lang="en-US" dirty="0"/>
              <a:t>Who?</a:t>
            </a:r>
          </a:p>
          <a:p>
            <a:pPr lvl="1"/>
            <a:r>
              <a:rPr lang="en-US" dirty="0"/>
              <a:t>What?</a:t>
            </a:r>
          </a:p>
          <a:p>
            <a:pPr lvl="1"/>
            <a:r>
              <a:rPr lang="en-US" dirty="0"/>
              <a:t>Where?</a:t>
            </a:r>
          </a:p>
          <a:p>
            <a:pPr lvl="1"/>
            <a:r>
              <a:rPr lang="en-US" dirty="0"/>
              <a:t>Why?</a:t>
            </a:r>
          </a:p>
          <a:p>
            <a:pPr lvl="1"/>
            <a:r>
              <a:rPr lang="en-US" dirty="0"/>
              <a:t>When?</a:t>
            </a:r>
          </a:p>
          <a:p>
            <a:pPr lvl="1"/>
            <a:r>
              <a:rPr lang="en-US" b="1" u="sng" dirty="0"/>
              <a:t>How</a:t>
            </a:r>
            <a:r>
              <a:rPr lang="en-US" dirty="0"/>
              <a:t>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3E6D1184-D29F-4679-A2F8-92E82E45201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81581"/>
            <a:ext cx="4419600" cy="2894838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638D5FB-DB49-444E-B268-172C4195F04D}"/>
              </a:ext>
            </a:extLst>
          </p:cNvPr>
          <p:cNvSpPr txBox="1"/>
          <p:nvPr/>
        </p:nvSpPr>
        <p:spPr>
          <a:xfrm>
            <a:off x="6246814" y="4876419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s://www.techzim.co.zw/2017/11/part-4-making-money-online-in-zimbabwe-consulting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nd/3.0/"/>
              </a:rPr>
              <a:t>CC BY-NC-ND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211049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Instructor Credibility &amp; Communications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handle relevant learner inquiries on topics for which the instructor has limited expertise</a:t>
            </a:r>
          </a:p>
          <a:p>
            <a:pPr lvl="1"/>
            <a:r>
              <a:rPr lang="en-US" dirty="0"/>
              <a:t>What is “relevant”?</a:t>
            </a:r>
          </a:p>
          <a:p>
            <a:pPr lvl="1"/>
            <a:r>
              <a:rPr lang="en-US" dirty="0"/>
              <a:t>Remember the Parking Lot?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F5F7E36C-06DF-4ABE-A6EF-9990F903485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58549"/>
            <a:ext cx="3848100" cy="3581400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ACDD7B3-878D-47D4-8A28-B0F63318D272}"/>
              </a:ext>
            </a:extLst>
          </p:cNvPr>
          <p:cNvSpPr txBox="1"/>
          <p:nvPr/>
        </p:nvSpPr>
        <p:spPr>
          <a:xfrm>
            <a:off x="6246814" y="5539949"/>
            <a:ext cx="38481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://www.simonefavaro.it/2013/11/25/verify-people-who-eallytrust-you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sa/3.0/"/>
              </a:rPr>
              <a:t>CC BY-SA-NC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531466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Instructor Credibility &amp; Communications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maintain positive atmosphere</a:t>
            </a:r>
          </a:p>
          <a:p>
            <a:r>
              <a:rPr lang="en-US" dirty="0"/>
              <a:t>Skills to avoid criticizing</a:t>
            </a:r>
          </a:p>
          <a:p>
            <a:pPr lvl="1"/>
            <a:r>
              <a:rPr lang="en-US" dirty="0"/>
              <a:t>The training materials</a:t>
            </a:r>
          </a:p>
          <a:p>
            <a:pPr lvl="1"/>
            <a:r>
              <a:rPr lang="en-US" dirty="0"/>
              <a:t>Tools </a:t>
            </a:r>
          </a:p>
          <a:p>
            <a:pPr lvl="1"/>
            <a:r>
              <a:rPr lang="en-US" dirty="0"/>
              <a:t>Other members of the training team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D4660CCD-A111-45E6-B8D9-BC99F177BA6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05000"/>
            <a:ext cx="4419600" cy="2357120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27541A9-AEB9-4D9F-9BF2-C26B8C779696}"/>
              </a:ext>
            </a:extLst>
          </p:cNvPr>
          <p:cNvSpPr txBox="1"/>
          <p:nvPr/>
        </p:nvSpPr>
        <p:spPr>
          <a:xfrm>
            <a:off x="6246814" y="4262120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://www.ministrybestpractices.com/2014/07/how-to-handle-criticism-without.html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/3.0/"/>
              </a:rPr>
              <a:t>CC BY-NC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751120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have we learned so far?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Knowledge of:</a:t>
            </a:r>
          </a:p>
          <a:p>
            <a:pPr lvl="1"/>
            <a:r>
              <a:rPr lang="en-US" dirty="0"/>
              <a:t>Personal conduct and grooming acceptable to the organization and learners and appropriate to the training event</a:t>
            </a:r>
          </a:p>
          <a:p>
            <a:pPr lvl="1"/>
            <a:r>
              <a:rPr lang="en-US" dirty="0"/>
              <a:t>Acceptable manners and behaviors for learning environment</a:t>
            </a:r>
          </a:p>
          <a:p>
            <a:pPr lvl="1"/>
            <a:r>
              <a:rPr lang="en-US" dirty="0"/>
              <a:t>Strategies for accepting responsibility where appropriate without blaming or belittling others, the training materials or management</a:t>
            </a:r>
          </a:p>
          <a:p>
            <a:pPr lvl="1"/>
            <a:r>
              <a:rPr lang="en-US" dirty="0"/>
              <a:t>Subject matter, the course plan and learning activities as prescribed by the course designer</a:t>
            </a:r>
          </a:p>
          <a:p>
            <a:pPr lvl="1"/>
            <a:r>
              <a:rPr lang="en-US" dirty="0"/>
              <a:t>Learner and organizational uses of course skills and knowledge after the training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791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have we learned so far?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Skills to:</a:t>
            </a:r>
          </a:p>
          <a:p>
            <a:pPr lvl="1"/>
            <a:r>
              <a:rPr lang="en-US" dirty="0"/>
              <a:t>Maintain consistent behavior with all learners</a:t>
            </a:r>
          </a:p>
          <a:p>
            <a:pPr lvl="1"/>
            <a:r>
              <a:rPr lang="en-US" dirty="0"/>
              <a:t>Demonstrate confidence with and mastery of subject matter</a:t>
            </a:r>
          </a:p>
          <a:p>
            <a:pPr lvl="1"/>
            <a:r>
              <a:rPr lang="en-US" dirty="0"/>
              <a:t>Provide and elicit from learners practical examples of how knowledge and skills will transfer to their workplaces</a:t>
            </a:r>
          </a:p>
          <a:p>
            <a:pPr lvl="1"/>
            <a:r>
              <a:rPr lang="en-US" dirty="0"/>
              <a:t>Handle relevant learner inquiries on topics for which the instructor has limited expertise</a:t>
            </a:r>
          </a:p>
          <a:p>
            <a:pPr lvl="1"/>
            <a:r>
              <a:rPr lang="en-US" dirty="0"/>
              <a:t>Maintain positive atmosphere and avoid criticizing the training materials, tools or other members of the training team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984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 Assignment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895CADA-1BE4-4699-84B1-6D8A34B4F9D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522413" y="2579298"/>
            <a:ext cx="4419600" cy="2918603"/>
          </a:xfr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9DD491-49A7-42DB-8667-63515F814B9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Textbook</a:t>
            </a:r>
          </a:p>
          <a:p>
            <a:pPr lvl="1"/>
            <a:r>
              <a:rPr lang="en-US" sz="2400" dirty="0"/>
              <a:t>Ch. 7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8BA95C6-3D4E-43CA-A658-204EA03369D0}"/>
              </a:ext>
            </a:extLst>
          </p:cNvPr>
          <p:cNvSpPr txBox="1"/>
          <p:nvPr/>
        </p:nvSpPr>
        <p:spPr>
          <a:xfrm>
            <a:off x="1522413" y="5497901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3" tooltip="http://madhawaweblog.blogspot.com/2015/09/book-fair-2015.html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sa/3.0/"/>
              </a:rPr>
              <a:t>CC BY-SA-NC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999448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Very important links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CompTIA CTT+ website</a:t>
            </a:r>
          </a:p>
          <a:p>
            <a:pPr lvl="1"/>
            <a:r>
              <a:rPr lang="en-US" dirty="0">
                <a:hlinkClick r:id="rId2"/>
              </a:rPr>
              <a:t>https://certification.comptia.org/certifications/ctt</a:t>
            </a:r>
            <a:endParaRPr lang="en-US" dirty="0"/>
          </a:p>
          <a:p>
            <a:r>
              <a:rPr lang="en-US" dirty="0"/>
              <a:t>CompTIA CTT+ TK0-201 exam objectives</a:t>
            </a:r>
          </a:p>
          <a:p>
            <a:pPr lvl="1"/>
            <a:r>
              <a:rPr lang="en-US" dirty="0">
                <a:hlinkClick r:id="rId3"/>
              </a:rPr>
              <a:t>https://certification.comptia.org/docs/default-source/exam-objectives/cttplus_objectives.pdf</a:t>
            </a:r>
            <a:endParaRPr lang="en-US" dirty="0"/>
          </a:p>
          <a:p>
            <a:r>
              <a:rPr lang="en-US" dirty="0"/>
              <a:t>CompTIA CTT+ Program Overview</a:t>
            </a:r>
          </a:p>
          <a:p>
            <a:pPr lvl="1"/>
            <a:r>
              <a:rPr lang="en-US" dirty="0">
                <a:hlinkClick r:id="rId4"/>
              </a:rPr>
              <a:t>https://certification.comptia.org/docs/default-source/downloadablefiles/01981-product-pages-ctt-page-table-online.pdf</a:t>
            </a:r>
            <a:endParaRPr lang="en-US" dirty="0"/>
          </a:p>
          <a:p>
            <a:r>
              <a:rPr lang="en-US" dirty="0"/>
              <a:t>How to Prepare</a:t>
            </a:r>
          </a:p>
          <a:p>
            <a:pPr lvl="1"/>
            <a:r>
              <a:rPr lang="en-US" dirty="0"/>
              <a:t>CompTIA CTT+ Classroom Trainer</a:t>
            </a:r>
          </a:p>
          <a:p>
            <a:pPr lvl="2"/>
            <a:r>
              <a:rPr lang="en-US" dirty="0">
                <a:hlinkClick r:id="rId5"/>
              </a:rPr>
              <a:t>https://certification.comptia.org/docs/default-source/downloadablefiles/01981-ctt-classroom-trainer-howtoprepare-2015-online.pdf</a:t>
            </a:r>
            <a:endParaRPr lang="en-US" dirty="0"/>
          </a:p>
          <a:p>
            <a:pPr lvl="1"/>
            <a:r>
              <a:rPr lang="en-US" dirty="0"/>
              <a:t>CompTIA CTT+ Virtual Classroom Trainer</a:t>
            </a:r>
          </a:p>
          <a:p>
            <a:pPr lvl="2"/>
            <a:r>
              <a:rPr lang="en-US" dirty="0">
                <a:hlinkClick r:id="rId6"/>
              </a:rPr>
              <a:t>https://certification.comptia.org/docs/default-source/downloadablefiles/01981-virtual-ctt-classroom-trainer-howtoprepare-2015-online.pdf</a:t>
            </a:r>
            <a:endParaRPr lang="en-US" dirty="0"/>
          </a:p>
          <a:p>
            <a:pPr lvl="2"/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91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we going to cover?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2414" y="1905000"/>
            <a:ext cx="9144000" cy="4267200"/>
          </a:xfrm>
        </p:spPr>
        <p:txBody>
          <a:bodyPr/>
          <a:lstStyle/>
          <a:p>
            <a:r>
              <a:rPr lang="en-US" dirty="0"/>
              <a:t>Planning Prior to the Course</a:t>
            </a:r>
          </a:p>
          <a:p>
            <a:r>
              <a:rPr lang="en-US" dirty="0"/>
              <a:t>Methods for Effective Instruction</a:t>
            </a:r>
          </a:p>
          <a:p>
            <a:r>
              <a:rPr lang="en-US" dirty="0"/>
              <a:t>Establishing Instructor Credibility and Maintaining Communications</a:t>
            </a:r>
          </a:p>
          <a:p>
            <a:r>
              <a:rPr lang="en-US" dirty="0"/>
              <a:t>Leading a Group Facilitation</a:t>
            </a:r>
          </a:p>
          <a:p>
            <a:r>
              <a:rPr lang="en-US" dirty="0"/>
              <a:t>Evaluating the Training Event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id="{9F10151E-BBFE-4342-BB11-0513E7DEF5AD}"/>
              </a:ext>
            </a:extLst>
          </p:cNvPr>
          <p:cNvSpPr/>
          <p:nvPr/>
        </p:nvSpPr>
        <p:spPr>
          <a:xfrm flipH="1">
            <a:off x="10265672" y="2781300"/>
            <a:ext cx="1905000" cy="762000"/>
          </a:xfrm>
          <a:prstGeom prst="rightArrow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YOU ARE HERE</a:t>
            </a:r>
          </a:p>
        </p:txBody>
      </p:sp>
    </p:spTree>
    <p:extLst>
      <p:ext uri="{BB962C8B-B14F-4D97-AF65-F5344CB8AC3E}">
        <p14:creationId xmlns:p14="http://schemas.microsoft.com/office/powerpoint/2010/main" val="1171978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Course Schedule</a:t>
            </a:r>
          </a:p>
        </p:txBody>
      </p:sp>
      <p:graphicFrame>
        <p:nvGraphicFramePr>
          <p:cNvPr id="2" name="Content Placeholder 1">
            <a:extLst>
              <a:ext uri="{FF2B5EF4-FFF2-40B4-BE49-F238E27FC236}">
                <a16:creationId xmlns:a16="http://schemas.microsoft.com/office/drawing/2014/main" id="{1B158971-FFAF-40AA-B3A7-C8679DF3D0B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5960965"/>
              </p:ext>
            </p:extLst>
          </p:nvPr>
        </p:nvGraphicFramePr>
        <p:xfrm>
          <a:off x="1522413" y="1905000"/>
          <a:ext cx="8000239" cy="407924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511173">
                  <a:extLst>
                    <a:ext uri="{9D8B030D-6E8A-4147-A177-3AD203B41FA5}">
                      <a16:colId xmlns:a16="http://schemas.microsoft.com/office/drawing/2014/main" val="4248351655"/>
                    </a:ext>
                  </a:extLst>
                </a:gridCol>
                <a:gridCol w="651193">
                  <a:extLst>
                    <a:ext uri="{9D8B030D-6E8A-4147-A177-3AD203B41FA5}">
                      <a16:colId xmlns:a16="http://schemas.microsoft.com/office/drawing/2014/main" val="343842750"/>
                    </a:ext>
                  </a:extLst>
                </a:gridCol>
                <a:gridCol w="1019493">
                  <a:extLst>
                    <a:ext uri="{9D8B030D-6E8A-4147-A177-3AD203B41FA5}">
                      <a16:colId xmlns:a16="http://schemas.microsoft.com/office/drawing/2014/main" val="790834910"/>
                    </a:ext>
                  </a:extLst>
                </a:gridCol>
                <a:gridCol w="4818380">
                  <a:extLst>
                    <a:ext uri="{9D8B030D-6E8A-4147-A177-3AD203B41FA5}">
                      <a16:colId xmlns:a16="http://schemas.microsoft.com/office/drawing/2014/main" val="6769682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Day/week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Chapter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Domain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39943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Monday/1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I, VI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1, 2,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1.0 Planning Prior to the Course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32948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Tuesday/1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1.0 Planning Prior to the Course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2393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Wednesday/1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2.0 Methods and Media for Instructional Delivery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00852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Thursday/1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2.0 Methods and Media for Instructional Delivery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87022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Friday/1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3.0 Instructor Credibility and Communications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76934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Monday/2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3.0 Instructor Credibility and Communications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3089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Tuesday/2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4.0 Group Facilitation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2510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Wednesday/2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4.0 Group Facilitation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03068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Thursday/2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4.0 Group Facilitation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22588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Friday/2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11, 12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5.0 Evaluate the Training Event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2868751"/>
                  </a:ext>
                </a:extLst>
              </a:tr>
            </a:tbl>
          </a:graphicData>
        </a:graphic>
      </p:graphicFrame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314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Domain 3.0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3.0 Instructor Credibility and Communications</a:t>
            </a:r>
          </a:p>
          <a:p>
            <a:pPr lvl="1"/>
            <a:r>
              <a:rPr lang="en-US" dirty="0"/>
              <a:t>3A Demonstrate professional conduct and content expertise.</a:t>
            </a:r>
          </a:p>
          <a:p>
            <a:pPr lvl="2"/>
            <a:r>
              <a:rPr lang="en-US" dirty="0"/>
              <a:t>Today</a:t>
            </a:r>
          </a:p>
          <a:p>
            <a:pPr lvl="1"/>
            <a:r>
              <a:rPr lang="en-US" dirty="0"/>
              <a:t>3B Use communication and presentation skills to facilitate learning.</a:t>
            </a:r>
          </a:p>
          <a:p>
            <a:pPr lvl="2"/>
            <a:r>
              <a:rPr lang="en-US" dirty="0"/>
              <a:t>Monday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507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Instructor Credibility &amp; Communications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Demonstrate professional conduct and content expertise</a:t>
            </a:r>
          </a:p>
          <a:p>
            <a:pPr lvl="1"/>
            <a:r>
              <a:rPr lang="en-US" dirty="0"/>
              <a:t>What do we mean by “professional conduct”?</a:t>
            </a:r>
          </a:p>
          <a:p>
            <a:pPr lvl="1"/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472ED59B-F03F-4F6B-A947-DCCBBDA18B6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932612" y="1903884"/>
            <a:ext cx="3048000" cy="2286000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04B68A0-0FC2-4E71-B77A-C0C3C724FD52}"/>
              </a:ext>
            </a:extLst>
          </p:cNvPr>
          <p:cNvSpPr txBox="1"/>
          <p:nvPr/>
        </p:nvSpPr>
        <p:spPr>
          <a:xfrm>
            <a:off x="6932612" y="4189884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://www.tameyourassets.com/tag/professional-ethics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sa/3.0/"/>
              </a:rPr>
              <a:t>CC BY-SA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926841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Instructor Credibility &amp; Communications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Knowledge of  personal conduct and grooming acceptable to the organization and learners and appropriate to the training event</a:t>
            </a:r>
          </a:p>
          <a:p>
            <a:pPr lvl="1"/>
            <a:r>
              <a:rPr lang="en-US" dirty="0"/>
              <a:t>What is appropriate in your organization?</a:t>
            </a:r>
          </a:p>
          <a:p>
            <a:pPr lvl="1"/>
            <a:r>
              <a:rPr lang="en-US" dirty="0"/>
              <a:t>What about other organizations?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42999C32-BFD7-4115-93E5-C68A6B1CFF2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415542" y="1902461"/>
            <a:ext cx="3717470" cy="3469639"/>
          </a:xfr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21F0AF7-D377-4ECB-AD7E-3D7CAB72E0A8}"/>
              </a:ext>
            </a:extLst>
          </p:cNvPr>
          <p:cNvSpPr txBox="1"/>
          <p:nvPr/>
        </p:nvSpPr>
        <p:spPr>
          <a:xfrm>
            <a:off x="6551612" y="5282094"/>
            <a:ext cx="35716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://www.inloso.com/body-language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/3.0/"/>
              </a:rPr>
              <a:t>CC BY-NC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61983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Instructor Credibility &amp; Communications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Knowledge of acceptable manners and behaviors for learning environment</a:t>
            </a:r>
          </a:p>
          <a:p>
            <a:pPr lvl="1"/>
            <a:r>
              <a:rPr lang="en-US" dirty="0"/>
              <a:t>Old saying:  “Know your audience”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B72028C4-3E01-4250-8FF5-EA384CC6A55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7045324" y="1824453"/>
            <a:ext cx="3163888" cy="4379640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9E9818A-B7F2-46CE-95C8-918736C7F9DF}"/>
              </a:ext>
            </a:extLst>
          </p:cNvPr>
          <p:cNvSpPr txBox="1"/>
          <p:nvPr/>
        </p:nvSpPr>
        <p:spPr>
          <a:xfrm>
            <a:off x="7045324" y="6199699"/>
            <a:ext cx="31638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s://aliciateacher2.wordpress.com/grammar/offers-and-requests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sa/3.0/"/>
              </a:rPr>
              <a:t>CC BY-SA-NC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836578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Instructor Credibility &amp; Communications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Knowledge of strategies for accepting responsibility where appropriate</a:t>
            </a:r>
          </a:p>
          <a:p>
            <a:pPr lvl="1"/>
            <a:r>
              <a:rPr lang="en-US" dirty="0"/>
              <a:t>Without blaming or belittling:</a:t>
            </a:r>
          </a:p>
          <a:p>
            <a:pPr lvl="2"/>
            <a:r>
              <a:rPr lang="en-US" dirty="0"/>
              <a:t>Others</a:t>
            </a:r>
          </a:p>
          <a:p>
            <a:pPr lvl="2"/>
            <a:r>
              <a:rPr lang="en-US" dirty="0"/>
              <a:t>The training materials</a:t>
            </a:r>
          </a:p>
          <a:p>
            <a:pPr lvl="2"/>
            <a:r>
              <a:rPr lang="en-US" dirty="0"/>
              <a:t>Management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4870452A-6431-4A21-964B-2DCA688B9F3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3" y="2036915"/>
            <a:ext cx="4419600" cy="4003370"/>
          </a:xfr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88704DF-798E-45BF-8A4D-D105FAE25133}"/>
              </a:ext>
            </a:extLst>
          </p:cNvPr>
          <p:cNvSpPr txBox="1"/>
          <p:nvPr/>
        </p:nvSpPr>
        <p:spPr>
          <a:xfrm>
            <a:off x="6246813" y="6040285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://www.abundancehighway.com/law-of-attraction-inspiration-5-responsibility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nd/3.0/"/>
              </a:rPr>
              <a:t>CC BY-NC-ND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742268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Instructor Credibility &amp; Communications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Knowledge of </a:t>
            </a:r>
          </a:p>
          <a:p>
            <a:pPr lvl="1"/>
            <a:r>
              <a:rPr lang="en-US" dirty="0"/>
              <a:t>Subject matter</a:t>
            </a:r>
          </a:p>
          <a:p>
            <a:pPr lvl="1"/>
            <a:r>
              <a:rPr lang="en-US" dirty="0"/>
              <a:t>The course plan</a:t>
            </a:r>
          </a:p>
          <a:p>
            <a:pPr lvl="1"/>
            <a:r>
              <a:rPr lang="en-US" dirty="0"/>
              <a:t>Learning activities </a:t>
            </a:r>
          </a:p>
          <a:p>
            <a:r>
              <a:rPr lang="en-US" dirty="0"/>
              <a:t>All as prescribed by the course designer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835C7DFF-2030-4235-90EB-D3AF90222DA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41443"/>
            <a:ext cx="4419600" cy="3377447"/>
          </a:xfrm>
          <a:solidFill>
            <a:schemeClr val="accent1"/>
          </a:solidFill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E23ED5C-D66F-46DE-BF29-5A81D3A9D8B6}"/>
              </a:ext>
            </a:extLst>
          </p:cNvPr>
          <p:cNvSpPr txBox="1"/>
          <p:nvPr/>
        </p:nvSpPr>
        <p:spPr>
          <a:xfrm>
            <a:off x="6246814" y="5318890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://blogs.leeward.hawaii.edu/iteach/step2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sa/3.0/"/>
              </a:rPr>
              <a:t>CC BY-SA-NC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2028702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PERSISTENCEDATA" val="MMPROD_UIPERSISTENCEDATA"/>
  <p:tag name="MMPROD_UIDATA" val="&lt;database version=&quot;11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CompTIA CTT+ Certified Technical Trainer Exam TK0-201&amp;quot;&quot;/&gt;&lt;property id=&quot;20307&quot; value=&quot;256&quot;/&gt;&lt;/object&gt;&lt;object type=&quot;3&quot; unique_id=&quot;10250&quot;&gt;&lt;property id=&quot;20148&quot; value=&quot;5&quot;/&gt;&lt;property id=&quot;20300&quot; value=&quot;Slide 2 - &amp;quot;What are we going to cover?&amp;quot;&quot;/&gt;&lt;property id=&quot;20307&quot; value=&quot;271&quot;/&gt;&lt;/object&gt;&lt;object type=&quot;3&quot; unique_id=&quot;10253&quot;&gt;&lt;property id=&quot;20148&quot; value=&quot;5&quot;/&gt;&lt;property id=&quot;20300&quot; value=&quot;Slide 3 - &amp;quot;Course Schedule&amp;quot;&quot;/&gt;&lt;property id=&quot;20307&quot; value=&quot;274&quot;/&gt;&lt;/object&gt;&lt;object type=&quot;3&quot; unique_id=&quot;10722&quot;&gt;&lt;property id=&quot;20148&quot; value=&quot;5&quot;/&gt;&lt;property id=&quot;20300&quot; value=&quot;Slide 4 - &amp;quot;Domain 3.0&amp;quot;&quot;/&gt;&lt;property id=&quot;20307&quot; value=&quot;275&quot;/&gt;&lt;/object&gt;&lt;object type=&quot;3&quot; unique_id=&quot;10728&quot;&gt;&lt;property id=&quot;20148&quot; value=&quot;5&quot;/&gt;&lt;property id=&quot;20300&quot; value=&quot;Slide 5 - &amp;quot;Instructor Credibility &amp;amp; Communications&amp;quot;&quot;/&gt;&lt;property id=&quot;20307&quot; value=&quot;281&quot;/&gt;&lt;/object&gt;&lt;object type=&quot;3&quot; unique_id=&quot;10742&quot;&gt;&lt;property id=&quot;20148&quot; value=&quot;5&quot;/&gt;&lt;property id=&quot;20300&quot; value=&quot;Slide 16 - &amp;quot;What have we learned so far?&amp;quot;&quot;/&gt;&lt;property id=&quot;20307&quot; value=&quot;296&quot;/&gt;&lt;/object&gt;&lt;object type=&quot;3&quot; unique_id=&quot;10743&quot;&gt;&lt;property id=&quot;20148&quot; value=&quot;5&quot;/&gt;&lt;property id=&quot;20300&quot; value=&quot;Slide 17 - &amp;quot;What have we learned so far?&amp;quot;&quot;/&gt;&lt;property id=&quot;20307&quot; value=&quot;297&quot;/&gt;&lt;/object&gt;&lt;object type=&quot;3&quot; unique_id=&quot;10744&quot;&gt;&lt;property id=&quot;20148&quot; value=&quot;5&quot;/&gt;&lt;property id=&quot;20300&quot; value=&quot;Slide 18 - &amp;quot;Reading Assignment&amp;quot;&quot;/&gt;&lt;property id=&quot;20307&quot; value=&quot;298&quot;/&gt;&lt;/object&gt;&lt;object type=&quot;3&quot; unique_id=&quot;11354&quot;&gt;&lt;property id=&quot;20148&quot; value=&quot;5&quot;/&gt;&lt;property id=&quot;20300&quot; value=&quot;Slide 19 - &amp;quot;Very important links&amp;quot;&quot;/&gt;&lt;property id=&quot;20307&quot; value=&quot;299&quot;/&gt;&lt;/object&gt;&lt;object type=&quot;3&quot; unique_id=&quot;12807&quot;&gt;&lt;property id=&quot;20148&quot; value=&quot;5&quot;/&gt;&lt;property id=&quot;20300&quot; value=&quot;Slide 6 - &amp;quot;Instructor Credibility &amp;amp; Communications&amp;quot;&quot;/&gt;&lt;property id=&quot;20307&quot; value=&quot;322&quot;/&gt;&lt;/object&gt;&lt;object type=&quot;3&quot; unique_id=&quot;13176&quot;&gt;&lt;property id=&quot;20148&quot; value=&quot;5&quot;/&gt;&lt;property id=&quot;20300&quot; value=&quot;Slide 11 - &amp;quot;Instructor Credibility &amp;amp; Communications&amp;quot;&quot;/&gt;&lt;property id=&quot;20307&quot; value=&quot;343&quot;/&gt;&lt;/object&gt;&lt;object type=&quot;3&quot; unique_id=&quot;13448&quot;&gt;&lt;property id=&quot;20148&quot; value=&quot;5&quot;/&gt;&lt;property id=&quot;20300&quot; value=&quot;Slide 7 - &amp;quot;Instructor Credibility &amp;amp; Communications&amp;quot;&quot;/&gt;&lt;property id=&quot;20307&quot; value=&quot;344&quot;/&gt;&lt;/object&gt;&lt;object type=&quot;3&quot; unique_id=&quot;13449&quot;&gt;&lt;property id=&quot;20148&quot; value=&quot;5&quot;/&gt;&lt;property id=&quot;20300&quot; value=&quot;Slide 8 - &amp;quot;Instructor Credibility &amp;amp; Communications&amp;quot;&quot;/&gt;&lt;property id=&quot;20307&quot; value=&quot;345&quot;/&gt;&lt;/object&gt;&lt;object type=&quot;3&quot; unique_id=&quot;13450&quot;&gt;&lt;property id=&quot;20148&quot; value=&quot;5&quot;/&gt;&lt;property id=&quot;20300&quot; value=&quot;Slide 9 - &amp;quot;Instructor Credibility &amp;amp; Communications&amp;quot;&quot;/&gt;&lt;property id=&quot;20307&quot; value=&quot;346&quot;/&gt;&lt;/object&gt;&lt;object type=&quot;3&quot; unique_id=&quot;13451&quot;&gt;&lt;property id=&quot;20148&quot; value=&quot;5&quot;/&gt;&lt;property id=&quot;20300&quot; value=&quot;Slide 10 - &amp;quot;Instructor Credibility &amp;amp; Communications&amp;quot;&quot;/&gt;&lt;property id=&quot;20307&quot; value=&quot;347&quot;/&gt;&lt;/object&gt;&lt;object type=&quot;3&quot; unique_id=&quot;13452&quot;&gt;&lt;property id=&quot;20148&quot; value=&quot;5&quot;/&gt;&lt;property id=&quot;20300&quot; value=&quot;Slide 12 - &amp;quot;Instructor Credibility &amp;amp; Communications&amp;quot;&quot;/&gt;&lt;property id=&quot;20307&quot; value=&quot;348&quot;/&gt;&lt;/object&gt;&lt;object type=&quot;3&quot; unique_id=&quot;13453&quot;&gt;&lt;property id=&quot;20148&quot; value=&quot;5&quot;/&gt;&lt;property id=&quot;20300&quot; value=&quot;Slide 13 - &amp;quot;Instructor Credibility &amp;amp; Communications&amp;quot;&quot;/&gt;&lt;property id=&quot;20307&quot; value=&quot;349&quot;/&gt;&lt;/object&gt;&lt;object type=&quot;3&quot; unique_id=&quot;13454&quot;&gt;&lt;property id=&quot;20148&quot; value=&quot;5&quot;/&gt;&lt;property id=&quot;20300&quot; value=&quot;Slide 14 - &amp;quot;Instructor Credibility &amp;amp; Communications&amp;quot;&quot;/&gt;&lt;property id=&quot;20307&quot; value=&quot;350&quot;/&gt;&lt;/object&gt;&lt;object type=&quot;3&quot; unique_id=&quot;13455&quot;&gt;&lt;property id=&quot;20148&quot; value=&quot;5&quot;/&gt;&lt;property id=&quot;20300&quot; value=&quot;Slide 15 - &amp;quot;Instructor Credibility &amp;amp; Communications&amp;quot;&quot;/&gt;&lt;property id=&quot;20307&quot; value=&quot;351&quot;/&gt;&lt;/object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alkboard 16x9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  <a:extLst>
    <a:ext uri="{05A4C25C-085E-4340-85A3-A5531E510DB2}">
      <thm15:themeFamily xmlns:thm15="http://schemas.microsoft.com/office/thememl/2012/main" name="TF00001018.potx" id="{D19C2884-2C55-4C1A-A5C2-5D03FF1F35A4}" vid="{5F7A9C6A-558C-4654-B762-2F22BC904FAE}"/>
    </a:ext>
  </a:extLst>
</a:theme>
</file>

<file path=ppt/theme/theme2.xml><?xml version="1.0" encoding="utf-8"?>
<a:theme xmlns:a="http://schemas.openxmlformats.org/drawingml/2006/main" name="Office Them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Chalkboard education presentation (widescreen)</Template>
  <TotalTime>10734</TotalTime>
  <Words>992</Words>
  <Application>Microsoft Office PowerPoint</Application>
  <PresentationFormat>Custom</PresentationFormat>
  <Paragraphs>171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Consolas</vt:lpstr>
      <vt:lpstr>Corbel</vt:lpstr>
      <vt:lpstr>Chalkboard 16x9</vt:lpstr>
      <vt:lpstr>CompTIA CTT+ Certified Technical Trainer Exam TK0-201</vt:lpstr>
      <vt:lpstr>What are we going to cover?</vt:lpstr>
      <vt:lpstr>Course Schedule</vt:lpstr>
      <vt:lpstr>Domain 3.0</vt:lpstr>
      <vt:lpstr>Instructor Credibility &amp; Communications</vt:lpstr>
      <vt:lpstr>Instructor Credibility &amp; Communications</vt:lpstr>
      <vt:lpstr>Instructor Credibility &amp; Communications</vt:lpstr>
      <vt:lpstr>Instructor Credibility &amp; Communications</vt:lpstr>
      <vt:lpstr>Instructor Credibility &amp; Communications</vt:lpstr>
      <vt:lpstr>Instructor Credibility &amp; Communications</vt:lpstr>
      <vt:lpstr>Instructor Credibility &amp; Communications</vt:lpstr>
      <vt:lpstr>Instructor Credibility &amp; Communications</vt:lpstr>
      <vt:lpstr>Instructor Credibility &amp; Communications</vt:lpstr>
      <vt:lpstr>Instructor Credibility &amp; Communications</vt:lpstr>
      <vt:lpstr>Instructor Credibility &amp; Communications</vt:lpstr>
      <vt:lpstr>What have we learned so far?</vt:lpstr>
      <vt:lpstr>What have we learned so far?</vt:lpstr>
      <vt:lpstr>Reading Assignment</vt:lpstr>
      <vt:lpstr>Very important links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CompTIA CTT+ Certified Technical Trainer</dc:title>
  <dc:creator>Stephen Padilla</dc:creator>
  <cp:lastModifiedBy>Stephen Padilla</cp:lastModifiedBy>
  <cp:revision>50</cp:revision>
  <dcterms:created xsi:type="dcterms:W3CDTF">2019-01-05T23:05:34Z</dcterms:created>
  <dcterms:modified xsi:type="dcterms:W3CDTF">2019-02-26T20:27:12Z</dcterms:modified>
</cp:coreProperties>
</file>